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</p:sldMasterIdLst>
  <p:notesMasterIdLst>
    <p:notesMasterId r:id="rId19"/>
  </p:notesMasterIdLst>
  <p:handoutMasterIdLst>
    <p:handoutMasterId r:id="rId20"/>
  </p:handoutMasterIdLst>
  <p:sldIdLst>
    <p:sldId id="256" r:id="rId3"/>
    <p:sldId id="431" r:id="rId4"/>
    <p:sldId id="434" r:id="rId5"/>
    <p:sldId id="432" r:id="rId6"/>
    <p:sldId id="435" r:id="rId7"/>
    <p:sldId id="436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3" r:id="rId16"/>
    <p:sldId id="437" r:id="rId17"/>
    <p:sldId id="375" r:id="rId18"/>
  </p:sldIdLst>
  <p:sldSz cx="9144000" cy="514826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67A7"/>
    <a:srgbClr val="0000CC"/>
    <a:srgbClr val="0052F6"/>
    <a:srgbClr val="678ABF"/>
    <a:srgbClr val="E6EDF6"/>
    <a:srgbClr val="2C5E9A"/>
    <a:srgbClr val="28578F"/>
    <a:srgbClr val="00A2E7"/>
    <a:srgbClr val="8F9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 autoAdjust="0"/>
  </p:normalViewPr>
  <p:slideViewPr>
    <p:cSldViewPr>
      <p:cViewPr varScale="1">
        <p:scale>
          <a:sx n="211" d="100"/>
          <a:sy n="211" d="100"/>
        </p:scale>
        <p:origin x="576" y="150"/>
      </p:cViewPr>
      <p:guideLst>
        <p:guide orient="horz" pos="19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e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67544" y="413891"/>
            <a:ext cx="1512168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9846"/>
            <a:ext cx="1584175" cy="742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52927"/>
            <a:ext cx="7772400" cy="1403857"/>
          </a:xfrm>
          <a:prstGeom prst="rect">
            <a:avLst/>
          </a:prstGeom>
        </p:spPr>
        <p:txBody>
          <a:bodyPr/>
          <a:lstStyle>
            <a:lvl1pPr algn="ctr">
              <a:defRPr lang="ru-RU" sz="2400" b="1" kern="1200" noProof="0" dirty="0">
                <a:solidFill>
                  <a:srgbClr val="003274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432181"/>
            <a:ext cx="3429024" cy="11011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Picture 7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98"/>
            <a:ext cx="1260667" cy="111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VNIIEF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237" y="179767"/>
            <a:ext cx="1105650" cy="6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608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092" y="790283"/>
            <a:ext cx="8909999" cy="40061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97584" y="70387"/>
            <a:ext cx="7412479" cy="594539"/>
          </a:xfrm>
          <a:prstGeom prst="rect">
            <a:avLst/>
          </a:prstGeom>
        </p:spPr>
        <p:txBody>
          <a:bodyPr/>
          <a:lstStyle>
            <a:lvl1pPr>
              <a:defRPr lang="ru-RU" sz="1425" b="1" kern="1200" noProof="0" dirty="0">
                <a:solidFill>
                  <a:srgbClr val="003274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037" y="52513"/>
            <a:ext cx="842963" cy="57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17000" y="700358"/>
            <a:ext cx="8910000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135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000" y="4832695"/>
            <a:ext cx="7993063" cy="30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3966" y="4838414"/>
            <a:ext cx="500034" cy="3098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7ED8213B-7C1D-4D8C-BF5D-8B4409FDB8D3}" type="slidenum">
              <a:rPr lang="ru-RU" altLang="ru-RU" sz="1200" smtClean="0">
                <a:solidFill>
                  <a:srgbClr val="000000"/>
                </a:solidFill>
                <a:latin typeface="Arial"/>
                <a:cs typeface="Arial" charset="0"/>
              </a:rPr>
              <a:pPr eaLnBrk="1" hangingPunct="1">
                <a:defRPr/>
              </a:pPr>
              <a:t>‹#›</a:t>
            </a:fld>
            <a:endParaRPr lang="ru-RU" altLang="ru-RU" sz="12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1" name="Picture 7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-70"/>
            <a:ext cx="764666" cy="6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61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844943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844943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697584" y="70387"/>
            <a:ext cx="7412479" cy="594539"/>
          </a:xfrm>
          <a:prstGeom prst="rect">
            <a:avLst/>
          </a:prstGeom>
        </p:spPr>
        <p:txBody>
          <a:bodyPr/>
          <a:lstStyle>
            <a:lvl1pPr>
              <a:defRPr lang="ru-RU" sz="1425" b="1" kern="1200" noProof="0" dirty="0">
                <a:solidFill>
                  <a:srgbClr val="003274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037" y="52513"/>
            <a:ext cx="842963" cy="57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17000" y="700358"/>
            <a:ext cx="8910000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135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6" name="Picture 7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-70"/>
            <a:ext cx="764666" cy="6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000" y="4832695"/>
            <a:ext cx="7993063" cy="30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3966" y="4838414"/>
            <a:ext cx="500034" cy="3098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866D9701-F768-4767-8D5F-50AA462CB928}" type="slidenum">
              <a:rPr lang="ru-RU" altLang="ru-RU" sz="1200" smtClean="0">
                <a:solidFill>
                  <a:srgbClr val="000000"/>
                </a:solidFill>
                <a:latin typeface="Arial"/>
                <a:cs typeface="Arial" charset="0"/>
              </a:rPr>
              <a:pPr eaLnBrk="1" hangingPunct="1">
                <a:defRPr/>
              </a:pPr>
              <a:t>‹#›</a:t>
            </a:fld>
            <a:endParaRPr lang="ru-RU" altLang="ru-RU" sz="12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63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6" y="4735926"/>
            <a:ext cx="7993063" cy="303891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 eaLnBrk="1" hangingPunct="1">
              <a:defRPr/>
            </a:pPr>
            <a:endParaRPr lang="en-US" sz="12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4735925"/>
            <a:ext cx="647700" cy="309849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 eaLnBrk="1" hangingPunct="1">
              <a:defRPr/>
            </a:pPr>
            <a:fld id="{3DDD4CFD-7C9D-42BE-B405-87250F29E9FC}" type="slidenum">
              <a:rPr lang="ru-RU" altLang="ru-RU" sz="1200">
                <a:solidFill>
                  <a:srgbClr val="000000"/>
                </a:solidFill>
                <a:latin typeface="Arial"/>
                <a:cs typeface="Arial" charset="0"/>
              </a:rPr>
              <a:pPr eaLnBrk="1" hangingPunct="1">
                <a:defRPr/>
              </a:pPr>
              <a:t>‹#›</a:t>
            </a:fld>
            <a:endParaRPr lang="ru-RU" altLang="ru-RU" sz="12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931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70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pPr eaLnBrk="1" hangingPunct="1"/>
            <a:fld id="{3AE71167-3BE2-4E40-9FB4-D00EB1A71945}" type="datetime1">
              <a:rPr lang="ru-RU" sz="1200" smtClean="0">
                <a:solidFill>
                  <a:srgbClr val="000000"/>
                </a:solidFill>
                <a:latin typeface="Arial"/>
                <a:cs typeface="Arial" charset="0"/>
              </a:rPr>
              <a:t>19.03.2024</a:t>
            </a:fld>
            <a:endParaRPr lang="ru-RU" sz="12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z="12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pPr eaLnBrk="1" hangingPunct="1"/>
            <a:fld id="{DD1F864F-0059-41EB-BEA2-12123007B5F7}" type="slidenum">
              <a:rPr lang="ru-RU" sz="1200">
                <a:solidFill>
                  <a:srgbClr val="000000"/>
                </a:solidFill>
                <a:latin typeface="Arial"/>
                <a:cs typeface="Arial" charset="0"/>
              </a:rPr>
              <a:pPr eaLnBrk="1" hangingPunct="1"/>
              <a:t>‹#›</a:t>
            </a:fld>
            <a:endParaRPr lang="ru-RU" sz="12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6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000" y="4832695"/>
            <a:ext cx="7993063" cy="30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 eaLnBrk="1" hangingPunct="1"/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3966" y="4838414"/>
            <a:ext cx="500034" cy="3098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C0AAF90-322E-4F02-B9B7-CF8C042E6EDC}" type="slidenum">
              <a:rPr lang="ru-RU" sz="1350" smtClean="0">
                <a:solidFill>
                  <a:srgbClr val="000000"/>
                </a:solidFill>
                <a:latin typeface="Arial"/>
                <a:cs typeface="Arial" charset="0"/>
              </a:rPr>
              <a:pPr eaLnBrk="1" hangingPunct="1"/>
              <a:t>‹#›</a:t>
            </a:fld>
            <a:endParaRPr lang="ru-RU" sz="135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97584" y="70387"/>
            <a:ext cx="7412479" cy="594539"/>
          </a:xfrm>
          <a:prstGeom prst="rect">
            <a:avLst/>
          </a:prstGeom>
        </p:spPr>
        <p:txBody>
          <a:bodyPr/>
          <a:lstStyle>
            <a:lvl1pPr>
              <a:defRPr lang="ru-RU" sz="1425" b="1" kern="1200" noProof="0" dirty="0">
                <a:solidFill>
                  <a:srgbClr val="003274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1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037" y="52513"/>
            <a:ext cx="842963" cy="57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17000" y="700358"/>
            <a:ext cx="8910000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135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3" name="Picture 7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-70"/>
            <a:ext cx="764666" cy="6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603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Логос - Двухстрочн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7626" y="320463"/>
            <a:ext cx="6642738" cy="702728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sz="2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/>
          </p:nvPr>
        </p:nvSpPr>
        <p:spPr>
          <a:xfrm>
            <a:off x="350043" y="1276341"/>
            <a:ext cx="6652227" cy="5410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latin typeface="Arial" pitchFamily="34" charset="0"/>
                <a:cs typeface="Arial" pitchFamily="34" charset="0"/>
              </a:defRPr>
            </a:lvl1pPr>
            <a:lvl2pPr marL="136922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1"/>
          </p:nvPr>
        </p:nvSpPr>
        <p:spPr>
          <a:xfrm>
            <a:off x="370285" y="1899409"/>
            <a:ext cx="8342588" cy="27520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ts val="1013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141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3148" y="4757377"/>
            <a:ext cx="864394" cy="3038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/>
            </a:lvl1pPr>
          </a:lstStyle>
          <a:p>
            <a:pPr eaLnBrk="1" hangingPunct="1"/>
            <a:fld id="{C368B1FC-7B2C-4D62-B1AB-9DF7D19600AE}" type="slidenum">
              <a:rPr lang="ru-RU" altLang="ru-RU">
                <a:solidFill>
                  <a:srgbClr val="000000"/>
                </a:solidFill>
                <a:latin typeface="Arial"/>
                <a:cs typeface="Arial" charset="0"/>
              </a:rPr>
              <a:pPr eaLnBrk="1" hangingPunct="1"/>
              <a:t>‹#›</a:t>
            </a:fld>
            <a:endParaRPr lang="ru-RU" altLang="ru-RU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73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4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7884368" y="327287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1883"/>
            <a:ext cx="859942" cy="40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884368" y="327287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1883"/>
            <a:ext cx="859942" cy="40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884368" y="327287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1883"/>
            <a:ext cx="859942" cy="40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51845E2A-E0ED-41A4-B06D-2028EC8848DA}" type="datetime1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884368" y="327287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1883"/>
            <a:ext cx="859942" cy="4028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F32E1F65-2DC6-4BE2-B408-8C75CC23DFDE}" type="datetime1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884368" y="327287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1883"/>
            <a:ext cx="859942" cy="4028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2002"/>
            <a:ext cx="4186808" cy="2592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54013" indent="-309563">
              <a:defRPr sz="1200"/>
            </a:lvl2pPr>
            <a:lvl3pPr marL="628650" indent="-247650">
              <a:defRPr sz="1200"/>
            </a:lvl3pPr>
            <a:lvl4pPr marL="896938" indent="-247650">
              <a:defRPr sz="1200"/>
            </a:lvl4pPr>
            <a:lvl5pPr marL="1166813" indent="-247650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7372" y="4674889"/>
            <a:ext cx="1450504" cy="274097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5787" y="4625258"/>
            <a:ext cx="5327823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</a:lstStyle>
          <a:p>
            <a:pPr lvl="0"/>
            <a:r>
              <a:rPr lang="ru-RU" dirty="0" smtClean="0"/>
              <a:t>Место для указания источников и сносок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51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416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812" indent="-372812" algn="l" defTabSz="99416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761" indent="-310677" algn="l" defTabSz="99416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10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795" indent="-248543" algn="l" defTabSz="99416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880" indent="-248543" algn="l" defTabSz="99416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965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050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133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5217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085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168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253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33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422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250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9591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667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96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66C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66C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66C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66CC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66CC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66CC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66CC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66CC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7.w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5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8338" y="2010003"/>
            <a:ext cx="7127998" cy="99617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МОДЕЛИРОВАНИЕ ЭЛЕКТРОМАГНИТНОЙ СОВМЕСТИМОСТИ. ИНТЕГРАЛЬНЫЕ УРАВНЕНИЯ И ЭКВИВАЛЕНТНЫЕ ЭЛЕКТРИЧЕСКИЕ СХЕМЫ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>
                <a:latin typeface="Arial" pitchFamily="34" charset="0"/>
                <a:ea typeface="Rosatom Light" pitchFamily="34" charset="-52"/>
                <a:cs typeface="Arial" pitchFamily="34" charset="0"/>
              </a:rPr>
              <a:t>	</a:t>
            </a:r>
            <a:r>
              <a:rPr lang="ru-RU" sz="1400" b="1" dirty="0" smtClean="0">
                <a:latin typeface="Arial" pitchFamily="34" charset="0"/>
                <a:ea typeface="Rosatom Light" pitchFamily="34" charset="-52"/>
                <a:cs typeface="Arial" pitchFamily="34" charset="0"/>
              </a:rPr>
              <a:t>		           </a:t>
            </a:r>
            <a:endParaRPr lang="ru-RU" sz="1400" b="1" dirty="0"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3992" y="4446339"/>
            <a:ext cx="4463701" cy="56605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2024г.</a:t>
            </a:r>
            <a:endParaRPr lang="ru-RU" sz="1200" dirty="0">
              <a:solidFill>
                <a:schemeClr val="tx2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77393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Второе уравнение для потенциальной компоненты электрического поля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суммарная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(внешняя и наведенная) тангенциальная компонента электрического поля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на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поверхности идеального проводника равняется нулю, имеет вид: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43012"/>
              </p:ext>
            </p:extLst>
          </p:nvPr>
        </p:nvGraphicFramePr>
        <p:xfrm>
          <a:off x="2529400" y="1365303"/>
          <a:ext cx="3150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400" y="1365303"/>
                        <a:ext cx="31503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054715"/>
              </p:ext>
            </p:extLst>
          </p:nvPr>
        </p:nvGraphicFramePr>
        <p:xfrm>
          <a:off x="3590925" y="1854200"/>
          <a:ext cx="2012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Equation" r:id="rId5" imgW="1434960" imgH="253800" progId="Equation.DSMT4">
                  <p:embed/>
                </p:oleObj>
              </mc:Choice>
              <mc:Fallback>
                <p:oleObj name="Equation" r:id="rId5" imgW="14349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1854200"/>
                        <a:ext cx="2012950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24328" y="182379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(5)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316715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Учитывая, что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разбивая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поверхность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элементарные участки </a:t>
            </a:r>
            <a:r>
              <a:rPr lang="ru-RU" i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1400" i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полагая, что плотность зарядов в пределах </a:t>
            </a:r>
            <a:r>
              <a:rPr lang="ru-RU" i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постоянной   (возможно использование иных базисных функций), вводя полный заряд </a:t>
            </a:r>
            <a:r>
              <a:rPr lang="ru-RU" i="1" dirty="0" err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ru-RU" i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равный 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получаем: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010782"/>
              </p:ext>
            </p:extLst>
          </p:nvPr>
        </p:nvGraphicFramePr>
        <p:xfrm>
          <a:off x="2625033" y="2234197"/>
          <a:ext cx="1221889" cy="46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Equation" r:id="rId7" imgW="1167893" imgH="444307" progId="Equation.DSMT4">
                  <p:embed/>
                </p:oleObj>
              </mc:Choice>
              <mc:Fallback>
                <p:oleObj name="Equation" r:id="rId7" imgW="1167893" imgH="44430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033" y="2234197"/>
                        <a:ext cx="1221889" cy="466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29007"/>
              </p:ext>
            </p:extLst>
          </p:nvPr>
        </p:nvGraphicFramePr>
        <p:xfrm>
          <a:off x="3617747" y="3337024"/>
          <a:ext cx="1858354" cy="64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Equation" r:id="rId9" imgW="1346200" imgH="469900" progId="Equation.DSMT4">
                  <p:embed/>
                </p:oleObj>
              </mc:Choice>
              <mc:Fallback>
                <p:oleObj name="Equation" r:id="rId9" imgW="13462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747" y="3337024"/>
                        <a:ext cx="1858354" cy="641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77531" y="3859499"/>
            <a:ext cx="234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или, усредняя по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10389"/>
              </p:ext>
            </p:extLst>
          </p:nvPr>
        </p:nvGraphicFramePr>
        <p:xfrm>
          <a:off x="3617747" y="4167599"/>
          <a:ext cx="2560955" cy="65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Equation" r:id="rId11" imgW="1828800" imgH="469900" progId="Equation.DSMT4">
                  <p:embed/>
                </p:oleObj>
              </mc:Choice>
              <mc:Fallback>
                <p:oleObj name="Equation" r:id="rId11" imgW="1828800" imgH="469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747" y="4167599"/>
                        <a:ext cx="2560955" cy="65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2373" y="117629"/>
            <a:ext cx="8579296" cy="49575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Моделирование ЭМС. Эквивалентные электрические схемы. Квазистационарные процессы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1668" y="4803665"/>
            <a:ext cx="481493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10</a:t>
            </a:fld>
            <a:endParaRPr lang="ru-RU" sz="1800" dirty="0">
              <a:solidFill>
                <a:schemeClr val="tx2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54373"/>
              </p:ext>
            </p:extLst>
          </p:nvPr>
        </p:nvGraphicFramePr>
        <p:xfrm>
          <a:off x="1115616" y="3191034"/>
          <a:ext cx="778676" cy="28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" name="Equation" r:id="rId13" imgW="609600" imgH="228600" progId="Equation.DSMT4">
                  <p:embed/>
                </p:oleObj>
              </mc:Choice>
              <mc:Fallback>
                <p:oleObj name="Equation" r:id="rId13" imgW="609600" imgH="228600" progId="Equation.DSMT4">
                  <p:embed/>
                  <p:pic>
                    <p:nvPicPr>
                      <p:cNvPr id="0" name="Object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191034"/>
                        <a:ext cx="778676" cy="2875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32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385" y="989955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tabLst>
                <a:tab pos="447675" algn="l"/>
              </a:tabLs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Интегрируя уравнение (5) по кривой между точками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поверхности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получаем: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65497"/>
              </p:ext>
            </p:extLst>
          </p:nvPr>
        </p:nvGraphicFramePr>
        <p:xfrm>
          <a:off x="3851920" y="1261807"/>
          <a:ext cx="1701711" cy="36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8" name="Equation" r:id="rId3" imgW="1218671" imgH="253890" progId="Equation.DSMT4">
                  <p:embed/>
                </p:oleObj>
              </mc:Choice>
              <mc:Fallback>
                <p:oleObj name="Equation" r:id="rId3" imgW="1218671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261807"/>
                        <a:ext cx="1701711" cy="361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1512281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Соответствующая эквивалентная электрическая схема представлена на рисунке 6: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71947"/>
              </p:ext>
            </p:extLst>
          </p:nvPr>
        </p:nvGraphicFramePr>
        <p:xfrm>
          <a:off x="2123728" y="2142083"/>
          <a:ext cx="5053957" cy="156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" name="Visio" r:id="rId5" imgW="2838265" imgH="885825" progId="Visio.Drawing.15">
                  <p:embed/>
                </p:oleObj>
              </mc:Choice>
              <mc:Fallback>
                <p:oleObj name="Visio" r:id="rId5" imgW="2838265" imgH="885825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142083"/>
                        <a:ext cx="5053957" cy="15643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16775" y="3787812"/>
            <a:ext cx="4572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Эквивалентная электрическая схема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48390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разность потенциалов внешнего поля между элементарными площадками на поверхности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объекта;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20385"/>
              </p:ext>
            </p:extLst>
          </p:nvPr>
        </p:nvGraphicFramePr>
        <p:xfrm>
          <a:off x="232748" y="4055514"/>
          <a:ext cx="191161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" name="Equation" r:id="rId7" imgW="165028" imgH="228501" progId="Equation.DSMT4">
                  <p:embed/>
                </p:oleObj>
              </mc:Choice>
              <mc:Fallback>
                <p:oleObj name="Equation" r:id="rId7" imgW="165028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48" y="4055514"/>
                        <a:ext cx="191161" cy="269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032480"/>
              </p:ext>
            </p:extLst>
          </p:nvPr>
        </p:nvGraphicFramePr>
        <p:xfrm>
          <a:off x="218385" y="4270969"/>
          <a:ext cx="971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" name="Equation" r:id="rId9" imgW="977900" imgH="647700" progId="Equation.DSMT4">
                  <p:embed/>
                </p:oleObj>
              </mc:Choice>
              <mc:Fallback>
                <p:oleObj name="Equation" r:id="rId9" imgW="977900" imgH="647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85" y="4270969"/>
                        <a:ext cx="97155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164393" y="4331489"/>
            <a:ext cx="2853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емкость элементарной площадки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05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4067" y="4851704"/>
            <a:ext cx="8004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потенциал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наведенный на площадке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зарядами на всех остальных площадках поверхности.</a:t>
            </a: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83287"/>
              </p:ext>
            </p:extLst>
          </p:nvPr>
        </p:nvGraphicFramePr>
        <p:xfrm>
          <a:off x="232748" y="4851704"/>
          <a:ext cx="191161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" name="Equation" r:id="rId11" imgW="152334" imgH="228501" progId="Equation.DSMT4">
                  <p:embed/>
                </p:oleObj>
              </mc:Choice>
              <mc:Fallback>
                <p:oleObj name="Equation" r:id="rId11" imgW="152334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48" y="4851704"/>
                        <a:ext cx="191161" cy="269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24434"/>
              </p:ext>
            </p:extLst>
          </p:nvPr>
        </p:nvGraphicFramePr>
        <p:xfrm>
          <a:off x="6776255" y="4247203"/>
          <a:ext cx="1910545" cy="58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3" name="Equation" r:id="rId13" imgW="1726451" imgH="533169" progId="Equation.DSMT4">
                  <p:embed/>
                </p:oleObj>
              </mc:Choice>
              <mc:Fallback>
                <p:oleObj name="Equation" r:id="rId13" imgW="1726451" imgH="53316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255" y="4247203"/>
                        <a:ext cx="1910545" cy="587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32373" y="117629"/>
            <a:ext cx="8579296" cy="49575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Моделирование ЭМС. Эквивалентные электрические схемы. Квазистационарные процессы 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1668" y="4803665"/>
            <a:ext cx="481493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11</a:t>
            </a:fld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7867"/>
            <a:ext cx="8229600" cy="495754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</a:rPr>
              <a:t>Телеграфные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уравнения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6" y="693621"/>
            <a:ext cx="9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описания электродинамических процессов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(наведенных токов и напряжений)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длинных линиях эффективны телеграфные уравнения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 для исследований внутренней ЭМС технических объектов.</a:t>
            </a:r>
          </a:p>
          <a:p>
            <a:pPr indent="447675" algn="just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Эти уравнения вытекают из общей постановки задачи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виде интегральных уравнений с учетом следующих условий:</a:t>
            </a:r>
          </a:p>
          <a:p>
            <a:pPr indent="266700" algn="just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Расстояние между проводами существенно меньше характерных длин волн исследуемых процессов, провода расположены (хотя бы на отдельных отрезках) параллельно;</a:t>
            </a:r>
          </a:p>
          <a:p>
            <a:pPr indent="266700" algn="just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Длина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линий существенно больше длин волн;</a:t>
            </a:r>
          </a:p>
          <a:p>
            <a:pPr indent="266700" algn="just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Суммарный ток в сечении линий (в одну и другую стороны) равен нулю.</a:t>
            </a:r>
          </a:p>
          <a:p>
            <a:pPr indent="266700" algn="just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Суммарный заряд в сечении линии (заряд элементарного участка) равен нулю.</a:t>
            </a:r>
          </a:p>
          <a:p>
            <a:pPr indent="447675"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учетом этих условий линию можно разбить на ряд элементарных участков длиной менее длины волны. С учетом условий (3) и (4) взаимодействием между элементарными участками можно пренебречь.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1668" y="4803665"/>
            <a:ext cx="481493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12</a:t>
            </a:fld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3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88560"/>
              </p:ext>
            </p:extLst>
          </p:nvPr>
        </p:nvGraphicFramePr>
        <p:xfrm>
          <a:off x="2195736" y="163102"/>
          <a:ext cx="3944601" cy="294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Visio" r:id="rId3" imgW="4057465" imgH="3019153" progId="Visio.Drawing.15">
                  <p:embed/>
                </p:oleObj>
              </mc:Choice>
              <mc:Fallback>
                <p:oleObj name="Visio" r:id="rId3" imgW="4057465" imgH="301915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63102"/>
                        <a:ext cx="3944601" cy="2940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2738" y="3139490"/>
            <a:ext cx="554312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Схема индуктивных и емкостных связей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4969"/>
              </p:ext>
            </p:extLst>
          </p:nvPr>
        </p:nvGraphicFramePr>
        <p:xfrm>
          <a:off x="203072" y="4120967"/>
          <a:ext cx="1066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Equation" r:id="rId5" imgW="1066800" imgH="431800" progId="Equation.DSMT4">
                  <p:embed/>
                </p:oleObj>
              </mc:Choice>
              <mc:Fallback>
                <p:oleObj name="Equation" r:id="rId5" imgW="10668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72" y="4120967"/>
                        <a:ext cx="1066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86830"/>
              </p:ext>
            </p:extLst>
          </p:nvPr>
        </p:nvGraphicFramePr>
        <p:xfrm>
          <a:off x="183231" y="3403506"/>
          <a:ext cx="1647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Equation" r:id="rId7" imgW="1651000" imgH="533400" progId="Equation.DSMT4">
                  <p:embed/>
                </p:oleObj>
              </mc:Choice>
              <mc:Fallback>
                <p:oleObj name="Equation" r:id="rId7" imgW="1651000" imgH="533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31" y="3403506"/>
                        <a:ext cx="1647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658543"/>
              </p:ext>
            </p:extLst>
          </p:nvPr>
        </p:nvGraphicFramePr>
        <p:xfrm>
          <a:off x="4040233" y="4082638"/>
          <a:ext cx="981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Equation" r:id="rId9" imgW="977900" imgH="647700" progId="Equation.DSMT4">
                  <p:embed/>
                </p:oleObj>
              </mc:Choice>
              <mc:Fallback>
                <p:oleObj name="Equation" r:id="rId9" imgW="977900" imgH="647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233" y="4082638"/>
                        <a:ext cx="9810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269872" y="4153682"/>
            <a:ext cx="2834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индуктивность участка </a:t>
            </a:r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провода;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69679" y="3474751"/>
            <a:ext cx="676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ЭДС взаимоиндукции наведенная на провод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токами по всем остальным проводам данного участка линии;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64171" y="4156618"/>
            <a:ext cx="2363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емкость участка </a:t>
            </a:r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провода;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27168"/>
              </p:ext>
            </p:extLst>
          </p:nvPr>
        </p:nvGraphicFramePr>
        <p:xfrm>
          <a:off x="183231" y="4626222"/>
          <a:ext cx="1704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Equation" r:id="rId11" imgW="1701800" imgH="533400" progId="Equation.DSMT4">
                  <p:embed/>
                </p:oleObj>
              </mc:Choice>
              <mc:Fallback>
                <p:oleObj name="Equation" r:id="rId11" imgW="1701800" imgH="5334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31" y="4626222"/>
                        <a:ext cx="17049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88206" y="4662089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потенциал,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наведенный на проводе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зарядами на остальных проводах данного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участка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линии.</a:t>
            </a: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1668" y="4803665"/>
            <a:ext cx="481493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13</a:t>
            </a:fld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9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45" y="335296"/>
            <a:ext cx="8579296" cy="495754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831050"/>
            <a:ext cx="9057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итоге для моделирования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ЭМС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РЭА выбраны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интегральные уравнения Максвелла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содержащие заряды (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через       )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потенциальную часть напряженности электрического поля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7675" algn="just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качестве базисных предложены кусочно-постоянные функции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соответствующие усредненным по элементарным площадкам значениям токов, зарядов и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потенциалов</a:t>
            </a:r>
            <a:b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Значение            заменяется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разностью потенциалов отдельных площадок.</a:t>
            </a:r>
          </a:p>
          <a:p>
            <a:pPr indent="447675" algn="just"/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построения системы алгебраических уравнений используются законы Кирхгофа и модели объектов в виде эквивалентных электрических схем. При этом, нестационарные процессы описываются с применением запаздывающих по времени (с учетом конечной скорости взаимодействия) ЭДС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7675" algn="just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Низкочастотные квазистационарные процессы описываются раздельными уравнениями для вихревой и потенциальной части напряженности электрического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поля               что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значительно упрощает расчет наведенных токов и напряжений.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Представлены частные случаи эквивалентных электрических схем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потенциальной и вихревой компонент электрического поля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70399"/>
              </p:ext>
            </p:extLst>
          </p:nvPr>
        </p:nvGraphicFramePr>
        <p:xfrm>
          <a:off x="4233738" y="1061599"/>
          <a:ext cx="504056" cy="38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3" imgW="317225" imgH="241091" progId="Equation.DSMT4">
                  <p:embed/>
                </p:oleObj>
              </mc:Choice>
              <mc:Fallback>
                <p:oleObj name="Equation" r:id="rId3" imgW="317225" imgH="2410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738" y="1061599"/>
                        <a:ext cx="504056" cy="381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9973"/>
              </p:ext>
            </p:extLst>
          </p:nvPr>
        </p:nvGraphicFramePr>
        <p:xfrm>
          <a:off x="2123728" y="1330972"/>
          <a:ext cx="745102" cy="33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5" imgW="571252" imgH="253890" progId="Equation.DSMT4">
                  <p:embed/>
                </p:oleObj>
              </mc:Choice>
              <mc:Fallback>
                <p:oleObj name="Equation" r:id="rId5" imgW="571252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330972"/>
                        <a:ext cx="745102" cy="335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54457"/>
              </p:ext>
            </p:extLst>
          </p:nvPr>
        </p:nvGraphicFramePr>
        <p:xfrm>
          <a:off x="179512" y="2051967"/>
          <a:ext cx="607959" cy="31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Equation" r:id="rId7" imgW="457200" imgH="241200" progId="Equation.DSMT4">
                  <p:embed/>
                </p:oleObj>
              </mc:Choice>
              <mc:Fallback>
                <p:oleObj name="Equation" r:id="rId7" imgW="4572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51967"/>
                        <a:ext cx="607959" cy="316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49001"/>
              </p:ext>
            </p:extLst>
          </p:nvPr>
        </p:nvGraphicFramePr>
        <p:xfrm>
          <a:off x="1795377" y="2108943"/>
          <a:ext cx="611560" cy="2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9" imgW="444307" imgH="203112" progId="Equation.DSMT4">
                  <p:embed/>
                </p:oleObj>
              </mc:Choice>
              <mc:Fallback>
                <p:oleObj name="Equation" r:id="rId9" imgW="444307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377" y="2108943"/>
                        <a:ext cx="611560" cy="27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1668" y="4803665"/>
            <a:ext cx="481493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14</a:t>
            </a:fld>
            <a:endParaRPr lang="ru-RU" sz="1800" dirty="0">
              <a:solidFill>
                <a:schemeClr val="tx2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629319"/>
              </p:ext>
            </p:extLst>
          </p:nvPr>
        </p:nvGraphicFramePr>
        <p:xfrm>
          <a:off x="7538329" y="3510235"/>
          <a:ext cx="1008112" cy="39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Equation" r:id="rId11" imgW="1104900" imgH="431800" progId="Equation.DSMT4">
                  <p:embed/>
                </p:oleObj>
              </mc:Choice>
              <mc:Fallback>
                <p:oleObj name="Equation" r:id="rId11" imgW="1104900" imgH="431800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329" y="3510235"/>
                        <a:ext cx="1008112" cy="3910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7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45" y="335296"/>
            <a:ext cx="8579296" cy="495754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466" y="693396"/>
            <a:ext cx="89574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Предложенные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методы и алгоритмы весьма эффективны и для моделирования внутренней электромагнитной совместимости РЭА.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этом взаимовлияние одних устройств на другие описывается с применением понятий паразитных индуктивных и емкостных связей, вычисляемых из интегральных уравнений в представлении эквивалентных электрических схем.</a:t>
            </a:r>
          </a:p>
          <a:p>
            <a:pPr indent="447675"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расчета эквивалентных интегральным уравнением электрических схем, описывающих электромагнитные процессы в конструкции РЭА,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 применение программ типа «Логос-АРС»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предназначенных для расчета электронных схем. Таким образом реализуется процесс сквозного расчета ЭМС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7675"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Исходя из интегральных уравнений Максвелла,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сформулированы телеграфные уравнения для расчета процессов в длинных линиях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Приведены формулы для расчета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параметров. Определены условия применимости телеграфных уравнений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1668" y="4803665"/>
            <a:ext cx="481493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15</a:t>
            </a:fld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27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2070075"/>
            <a:ext cx="6085296" cy="99617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  <a:ea typeface="Rosatom Light" pitchFamily="34" charset="-52"/>
                <a:cs typeface="Arial" pitchFamily="34" charset="0"/>
              </a:rPr>
              <a:t>Спасибо за внимание</a:t>
            </a:r>
            <a:endParaRPr lang="ru-RU" sz="2800" b="1" dirty="0">
              <a:solidFill>
                <a:schemeClr val="tx2"/>
              </a:solidFill>
              <a:latin typeface="+mj-lt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1883"/>
            <a:ext cx="8363272" cy="49575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Описание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методов и алгоритмов расчетов воздействия на радиоэлектронную аппаратуру электромагнитных полей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2778" y="4803665"/>
            <a:ext cx="370384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2</a:t>
            </a:fld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02035"/>
            <a:ext cx="8856984" cy="315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4000"/>
              </a:lnSpc>
              <a:spcAft>
                <a:spcPts val="0"/>
              </a:spcAft>
              <a:tabLst>
                <a:tab pos="0" algn="l"/>
              </a:tabLst>
            </a:pP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численном моделировании ЭМС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как правило, </a:t>
            </a: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решаются две задачи:</a:t>
            </a:r>
            <a:endParaRPr lang="ru-RU" sz="14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наведенных в конструкции и цепях связи напряжений и токов (уравнения Максвелла);</a:t>
            </a:r>
            <a:endParaRPr lang="ru-RU" sz="14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расчет реакции электронных схем (уравнения Кирхгофа).</a:t>
            </a:r>
            <a:endParaRPr lang="ru-RU" sz="14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4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Соответственно, используются две принципиально различные программы.</a:t>
            </a:r>
            <a:endParaRPr lang="ru-RU" sz="1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 показать, что две указанные задачи решаются с помощью одной программы для ЭВМ. Тем самым, возможно реализовать сквозной расчет ЭМС: от параметров поля (включая расчет экранного эффекта) до токов и напряжений на элементах электронных схем.</a:t>
            </a:r>
          </a:p>
          <a:p>
            <a:pPr indent="457200" algn="just">
              <a:lnSpc>
                <a:spcPct val="114000"/>
              </a:lnSpc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Обычно </a:t>
            </a:r>
            <a:r>
              <a:rPr lang="ru-RU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наведенные 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конструкции токи и напряжения определяются исходя из уравнений Максвелла в интегральной форме: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0259"/>
              </p:ext>
            </p:extLst>
          </p:nvPr>
        </p:nvGraphicFramePr>
        <p:xfrm>
          <a:off x="2123728" y="3942283"/>
          <a:ext cx="4930184" cy="61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tion" r:id="rId3" imgW="4178160" imgH="520560" progId="Equation.DSMT4">
                  <p:embed/>
                </p:oleObj>
              </mc:Choice>
              <mc:Fallback>
                <p:oleObj name="Equation" r:id="rId3" imgW="4178160" imgH="520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942283"/>
                        <a:ext cx="4930184" cy="616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4548253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- единичный вектор, тангенциальный к поверхности S;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70738"/>
              </p:ext>
            </p:extLst>
          </p:nvPr>
        </p:nvGraphicFramePr>
        <p:xfrm>
          <a:off x="185742" y="4544723"/>
          <a:ext cx="208122" cy="31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5" imgW="126835" imgH="202936" progId="Equation.DSMT4">
                  <p:embed/>
                </p:oleObj>
              </mc:Choice>
              <mc:Fallback>
                <p:oleObj name="Equation" r:id="rId5" imgW="126835" imgH="20293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42" y="4544723"/>
                        <a:ext cx="208122" cy="312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5854" y="4775923"/>
            <a:ext cx="5834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400" dirty="0">
                <a:solidFill>
                  <a:schemeClr val="tx2"/>
                </a:solidFill>
              </a:rPr>
              <a:t>напряженность внешнего воздействующего поля;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693068"/>
              </p:ext>
            </p:extLst>
          </p:nvPr>
        </p:nvGraphicFramePr>
        <p:xfrm>
          <a:off x="137546" y="4807344"/>
          <a:ext cx="215933" cy="26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7" imgW="164957" imgH="203024" progId="Equation.DSMT4">
                  <p:embed/>
                </p:oleObj>
              </mc:Choice>
              <mc:Fallback>
                <p:oleObj name="Equation" r:id="rId7" imgW="164957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46" y="4807344"/>
                        <a:ext cx="215933" cy="2667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916698" y="4807344"/>
            <a:ext cx="2752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- плотность наведенных </a:t>
            </a:r>
            <a:r>
              <a:rPr lang="ru-RU" sz="1400" dirty="0" smtClean="0">
                <a:solidFill>
                  <a:schemeClr val="tx2"/>
                </a:solidFill>
              </a:rPr>
              <a:t>токов.</a:t>
            </a:r>
            <a:endParaRPr lang="ru-RU" sz="1400" dirty="0">
              <a:solidFill>
                <a:schemeClr val="tx2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648851"/>
              </p:ext>
            </p:extLst>
          </p:nvPr>
        </p:nvGraphicFramePr>
        <p:xfrm>
          <a:off x="4788024" y="4817647"/>
          <a:ext cx="181426" cy="26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Equation" r:id="rId9" imgW="152268" imgH="215713" progId="Equation.DSMT4">
                  <p:embed/>
                </p:oleObj>
              </mc:Choice>
              <mc:Fallback>
                <p:oleObj name="Equation" r:id="rId9" imgW="152268" imgH="2157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817647"/>
                        <a:ext cx="181426" cy="260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442543" y="4018744"/>
            <a:ext cx="52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(1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341883"/>
            <a:ext cx="8363272" cy="49575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Описание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методов и алгоритмов расчетов воздействия на радиоэлектронную аппаратуру электромагнитных полей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89955"/>
            <a:ext cx="8928992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уравнении (1) только одно неизвестное – вектор плотности </a:t>
            </a:r>
            <a:r>
              <a:rPr lang="ru-RU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токов, 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которое, как правило, описывается посредством базисных </a:t>
            </a:r>
            <a:r>
              <a:rPr lang="ru-RU" sz="1600" i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RWG</a:t>
            </a:r>
            <a:r>
              <a:rPr lang="ru-RU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-функций.</a:t>
            </a:r>
            <a:endParaRPr lang="ru-RU" sz="16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Однако, при таком подходе возможны проблемы на низких частотах из-за члена </a:t>
            </a:r>
            <a:r>
              <a:rPr lang="ru-RU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пропорционального     , где                  .</a:t>
            </a:r>
            <a:endParaRPr lang="ru-RU" sz="16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04204"/>
              </p:ext>
            </p:extLst>
          </p:nvPr>
        </p:nvGraphicFramePr>
        <p:xfrm>
          <a:off x="2123728" y="1804944"/>
          <a:ext cx="228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6" name="Equation" r:id="rId3" imgW="228501" imgH="431613" progId="Equation.DSMT4">
                  <p:embed/>
                </p:oleObj>
              </mc:Choice>
              <mc:Fallback>
                <p:oleObj name="Equation" r:id="rId3" imgW="228501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804944"/>
                        <a:ext cx="2286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106292"/>
              </p:ext>
            </p:extLst>
          </p:nvPr>
        </p:nvGraphicFramePr>
        <p:xfrm>
          <a:off x="2843807" y="1871619"/>
          <a:ext cx="917235" cy="33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7" name="Equation" r:id="rId5" imgW="837836" imgH="304668" progId="Equation.DSMT4">
                  <p:embed/>
                </p:oleObj>
              </mc:Choice>
              <mc:Fallback>
                <p:oleObj name="Equation" r:id="rId5" imgW="837836" imgH="3046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7" y="1871619"/>
                        <a:ext cx="917235" cy="333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2552" y="2157694"/>
            <a:ext cx="8963943" cy="63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общем случае для электродинамического моделирования объектов целесообразно использовать систему интегральных уравнений типа (2):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85984"/>
              </p:ext>
            </p:extLst>
          </p:nvPr>
        </p:nvGraphicFramePr>
        <p:xfrm>
          <a:off x="45398" y="2772571"/>
          <a:ext cx="26003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8" name="Equation" r:id="rId7" imgW="2600325" imgH="2133600" progId="Equation.DSMT4">
                  <p:embed/>
                </p:oleObj>
              </mc:Choice>
              <mc:Fallback>
                <p:oleObj name="Equation" r:id="rId7" imgW="2600325" imgH="2133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8" y="2772571"/>
                        <a:ext cx="260032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118321"/>
              </p:ext>
            </p:extLst>
          </p:nvPr>
        </p:nvGraphicFramePr>
        <p:xfrm>
          <a:off x="2826180" y="2787995"/>
          <a:ext cx="24574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9" name="Equation" r:id="rId9" imgW="2447925" imgH="1190625" progId="Equation.DSMT4">
                  <p:embed/>
                </p:oleObj>
              </mc:Choice>
              <mc:Fallback>
                <p:oleObj name="Equation" r:id="rId9" imgW="2447925" imgH="119062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180" y="2787995"/>
                        <a:ext cx="2457450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77435" y="4778931"/>
            <a:ext cx="70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(2.1)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09326" y="3926590"/>
            <a:ext cx="70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(2.2)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9216" y="4840486"/>
            <a:ext cx="1871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временная область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52656" y="3988145"/>
            <a:ext cx="1871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временная область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96136" y="2706244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– суммарная напряженность электрического поля в произвольной </a:t>
            </a:r>
            <a:r>
              <a:rPr lang="ru-RU" sz="1200" dirty="0" smtClean="0"/>
              <a:t>точке;</a:t>
            </a:r>
            <a:endParaRPr lang="ru-RU" sz="1200" dirty="0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293241"/>
              </p:ext>
            </p:extLst>
          </p:nvPr>
        </p:nvGraphicFramePr>
        <p:xfrm>
          <a:off x="5643734" y="2692165"/>
          <a:ext cx="204277" cy="26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" name="Equation" r:id="rId11" imgW="152268" imgH="203024" progId="Equation.DSMT4">
                  <p:embed/>
                </p:oleObj>
              </mc:Choice>
              <mc:Fallback>
                <p:oleObj name="Equation" r:id="rId11" imgW="152268" imgH="20302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734" y="2692165"/>
                        <a:ext cx="204277" cy="268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991862"/>
              </p:ext>
            </p:extLst>
          </p:nvPr>
        </p:nvGraphicFramePr>
        <p:xfrm>
          <a:off x="5643734" y="3086316"/>
          <a:ext cx="232885" cy="29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" name="Equation" r:id="rId13" imgW="203024" imgH="253780" progId="Equation.DSMT4">
                  <p:embed/>
                </p:oleObj>
              </mc:Choice>
              <mc:Fallback>
                <p:oleObj name="Equation" r:id="rId13" imgW="203024" imgH="253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734" y="3086316"/>
                        <a:ext cx="232885" cy="299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793468" y="3063193"/>
            <a:ext cx="2577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– падающее электрическое поле;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93468" y="3259215"/>
            <a:ext cx="3350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–  наведенная на объектах плотность токов и зарядов;</a:t>
            </a: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750727"/>
              </p:ext>
            </p:extLst>
          </p:nvPr>
        </p:nvGraphicFramePr>
        <p:xfrm>
          <a:off x="5543353" y="3284432"/>
          <a:ext cx="296417" cy="24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" name="Equation" r:id="rId15" imgW="279279" imgH="241195" progId="Equation.DSMT4">
                  <p:embed/>
                </p:oleObj>
              </mc:Choice>
              <mc:Fallback>
                <p:oleObj name="Equation" r:id="rId15" imgW="279279" imgH="24119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353" y="3284432"/>
                        <a:ext cx="296417" cy="247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816179" y="3636269"/>
            <a:ext cx="2005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dirty="0"/>
              <a:t>– скорость света в среде;</a:t>
            </a:r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179581"/>
              </p:ext>
            </p:extLst>
          </p:nvPr>
        </p:nvGraphicFramePr>
        <p:xfrm>
          <a:off x="5691058" y="3647969"/>
          <a:ext cx="197711" cy="2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" name="Equation" r:id="rId17" imgW="152202" imgH="177569" progId="Equation.DSMT4">
                  <p:embed/>
                </p:oleObj>
              </mc:Choice>
              <mc:Fallback>
                <p:oleObj name="Equation" r:id="rId17" imgW="152202" imgH="17756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058" y="3647969"/>
                        <a:ext cx="197711" cy="22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047843" y="3822757"/>
            <a:ext cx="2988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– проводимость, диэлектрическая и магнитная проницаемости среды;</a:t>
            </a: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625626"/>
              </p:ext>
            </p:extLst>
          </p:nvPr>
        </p:nvGraphicFramePr>
        <p:xfrm>
          <a:off x="5492114" y="3918565"/>
          <a:ext cx="571802" cy="21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" name="Equation" r:id="rId19" imgW="444114" imgH="164957" progId="Equation.DSMT4">
                  <p:embed/>
                </p:oleObj>
              </mc:Choice>
              <mc:Fallback>
                <p:oleObj name="Equation" r:id="rId19" imgW="444114" imgH="164957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114" y="3918565"/>
                        <a:ext cx="571802" cy="218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850133" y="4190104"/>
            <a:ext cx="2025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dirty="0"/>
              <a:t>– </a:t>
            </a:r>
            <a:r>
              <a:rPr lang="ru-RU" sz="1200" dirty="0" smtClean="0"/>
              <a:t>наведенный </a:t>
            </a:r>
            <a:r>
              <a:rPr lang="ru-RU" sz="1200" dirty="0"/>
              <a:t>потенциал;</a:t>
            </a: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718386"/>
              </p:ext>
            </p:extLst>
          </p:nvPr>
        </p:nvGraphicFramePr>
        <p:xfrm>
          <a:off x="5691058" y="4230783"/>
          <a:ext cx="183804" cy="23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5" name="Equation" r:id="rId21" imgW="139579" imgH="164957" progId="Equation.DSMT4">
                  <p:embed/>
                </p:oleObj>
              </mc:Choice>
              <mc:Fallback>
                <p:oleObj name="Equation" r:id="rId21" imgW="139579" imgH="164957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058" y="4230783"/>
                        <a:ext cx="183804" cy="236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866146" y="4418394"/>
            <a:ext cx="3304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– расстояние от точки существования токов (зарядов) до точки, в которой ищется поле</a:t>
            </a:r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017260"/>
              </p:ext>
            </p:extLst>
          </p:nvPr>
        </p:nvGraphicFramePr>
        <p:xfrm>
          <a:off x="5701421" y="4467103"/>
          <a:ext cx="183804" cy="20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" name="Equation" r:id="rId23" imgW="152268" imgH="164957" progId="Equation.DSMT4">
                  <p:embed/>
                </p:oleObj>
              </mc:Choice>
              <mc:Fallback>
                <p:oleObj name="Equation" r:id="rId23" imgW="152268" imgH="164957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421" y="4467103"/>
                        <a:ext cx="183804" cy="206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>
            <a:off x="5462858" y="2787995"/>
            <a:ext cx="0" cy="223440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2778" y="4803665"/>
            <a:ext cx="370384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3</a:t>
            </a:fld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4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341883"/>
            <a:ext cx="8363272" cy="49575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Описание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методов и алгоритмов расчетов воздействия на радиоэлектронную аппаратуру электромагнитных полей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2778" y="4803665"/>
            <a:ext cx="370384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4</a:t>
            </a:fld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03678"/>
            <a:ext cx="8856984" cy="1496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данной системы уравнений состоят в следующем:</a:t>
            </a:r>
          </a:p>
          <a:p>
            <a:pPr indent="447675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отражает </a:t>
            </a: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реальные физические свойства объекта (учитывает распределение не только токов, но и зарядов, и потенциалов);</a:t>
            </a:r>
          </a:p>
          <a:p>
            <a:pPr indent="447675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процессе расчета контролируется потенциальная часть электрического поля и условия равенства дивергенции   </a:t>
            </a:r>
            <a:r>
              <a:rPr lang="ru-RU" sz="16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накопленным </a:t>
            </a: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зарядам.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859072"/>
              </p:ext>
            </p:extLst>
          </p:nvPr>
        </p:nvGraphicFramePr>
        <p:xfrm>
          <a:off x="3648031" y="2071747"/>
          <a:ext cx="217971" cy="35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3" imgW="139579" imgH="215713" progId="Equation.DSMT4">
                  <p:embed/>
                </p:oleObj>
              </mc:Choice>
              <mc:Fallback>
                <p:oleObj name="Equation" r:id="rId3" imgW="139579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31" y="2071747"/>
                        <a:ext cx="217971" cy="358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4150" y="2696820"/>
            <a:ext cx="8872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расчетах, например, идеально-проводящих систем, объект разбивается на </a:t>
            </a:r>
            <a:r>
              <a:rPr lang="ru-RU" sz="16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элементарных участков (как правило, прямоугольных). В каждом элементе разбиения наведенные токи и заряды считаются кусочно-постоянными, усредненными по поверхности </a:t>
            </a:r>
            <a:r>
              <a:rPr lang="ru-RU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участка 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(возможно применение и иных базисных функций). Соответственно, система интегральных уравнений может быть приведена к системе алгебраических уравнений типа (3), предварительно проинтегрировав по длине </a:t>
            </a:r>
            <a:r>
              <a:rPr lang="ru-RU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элементарного участка: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79512" y="2544138"/>
            <a:ext cx="8856984" cy="1945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718281"/>
              </p:ext>
            </p:extLst>
          </p:nvPr>
        </p:nvGraphicFramePr>
        <p:xfrm>
          <a:off x="1461416" y="3470275"/>
          <a:ext cx="226857" cy="286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5" imgW="177646" imgH="228402" progId="Equation.DSMT4">
                  <p:embed/>
                </p:oleObj>
              </mc:Choice>
              <mc:Fallback>
                <p:oleObj name="Equation" r:id="rId5" imgW="177646" imgH="2284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416" y="3470275"/>
                        <a:ext cx="226857" cy="2865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55142"/>
              </p:ext>
            </p:extLst>
          </p:nvPr>
        </p:nvGraphicFramePr>
        <p:xfrm>
          <a:off x="6372200" y="3923027"/>
          <a:ext cx="144016" cy="30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7" imgW="114151" imgH="215619" progId="Equation.DSMT4">
                  <p:embed/>
                </p:oleObj>
              </mc:Choice>
              <mc:Fallback>
                <p:oleObj name="Equation" r:id="rId7" imgW="114151" imgH="21561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923027"/>
                        <a:ext cx="144016" cy="301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97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2778" y="4803665"/>
            <a:ext cx="370384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5</a:t>
            </a:fld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341883"/>
            <a:ext cx="8363272" cy="49575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Описание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методов и алгоритмов расчетов воздействия на радиоэлектронную аппаратуру электромагнитных полей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96774"/>
              </p:ext>
            </p:extLst>
          </p:nvPr>
        </p:nvGraphicFramePr>
        <p:xfrm>
          <a:off x="323528" y="989955"/>
          <a:ext cx="4152596" cy="243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3" imgW="3657600" imgH="2159000" progId="Equation.DSMT4">
                  <p:embed/>
                </p:oleObj>
              </mc:Choice>
              <mc:Fallback>
                <p:oleObj name="Equation" r:id="rId3" imgW="3657600" imgH="2159000" progId="Equation.DSMT4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89955"/>
                        <a:ext cx="4152596" cy="2431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630233"/>
              </p:ext>
            </p:extLst>
          </p:nvPr>
        </p:nvGraphicFramePr>
        <p:xfrm>
          <a:off x="4968935" y="1000077"/>
          <a:ext cx="3610245" cy="127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5" imgW="2844800" imgH="1016000" progId="Equation.DSMT4">
                  <p:embed/>
                </p:oleObj>
              </mc:Choice>
              <mc:Fallback>
                <p:oleObj name="Equation" r:id="rId5" imgW="2844800" imgH="101600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935" y="1000077"/>
                        <a:ext cx="3610245" cy="1279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40537"/>
              </p:ext>
            </p:extLst>
          </p:nvPr>
        </p:nvGraphicFramePr>
        <p:xfrm>
          <a:off x="1697162" y="2952702"/>
          <a:ext cx="1872208" cy="320040"/>
        </p:xfrm>
        <a:graphic>
          <a:graphicData uri="http://schemas.openxmlformats.org/drawingml/2006/table">
            <a:tbl>
              <a:tblPr firstRow="1" firstCol="1" bandRow="1"/>
              <a:tblGrid>
                <a:gridCol w="1872208">
                  <a:extLst>
                    <a:ext uri="{9D8B030D-6E8A-4147-A177-3AD203B41FA5}">
                      <a16:colId xmlns:a16="http://schemas.microsoft.com/office/drawing/2014/main" val="2227895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временная </a:t>
                      </a:r>
                      <a:r>
                        <a:rPr lang="ru-RU" sz="1400" i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63201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27213"/>
              </p:ext>
            </p:extLst>
          </p:nvPr>
        </p:nvGraphicFramePr>
        <p:xfrm>
          <a:off x="5724128" y="2256007"/>
          <a:ext cx="1942264" cy="320040"/>
        </p:xfrm>
        <a:graphic>
          <a:graphicData uri="http://schemas.openxmlformats.org/drawingml/2006/table">
            <a:tbl>
              <a:tblPr firstRow="1" firstCol="1" bandRow="1"/>
              <a:tblGrid>
                <a:gridCol w="1942264">
                  <a:extLst>
                    <a:ext uri="{9D8B030D-6E8A-4147-A177-3AD203B41FA5}">
                      <a16:colId xmlns:a16="http://schemas.microsoft.com/office/drawing/2014/main" val="2227895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частотная </a:t>
                      </a:r>
                      <a:r>
                        <a:rPr lang="ru-RU" sz="1400" i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63201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65386" y="2909467"/>
            <a:ext cx="70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(3.1)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2231361"/>
            <a:ext cx="70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(3.2)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34779"/>
              </p:ext>
            </p:extLst>
          </p:nvPr>
        </p:nvGraphicFramePr>
        <p:xfrm>
          <a:off x="1666557" y="3478148"/>
          <a:ext cx="5455723" cy="144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Visio" r:id="rId7" imgW="6257743" imgH="1657350" progId="Visio.Drawing.15">
                  <p:embed/>
                </p:oleObj>
              </mc:Choice>
              <mc:Fallback>
                <p:oleObj name="Visio" r:id="rId7" imgW="6257743" imgH="1657350" progId="Visio.Drawing.15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557" y="3478148"/>
                        <a:ext cx="5455723" cy="1446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639500" y="4844799"/>
            <a:ext cx="4570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1 – к системе уравнений (3)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9601" y="3474349"/>
            <a:ext cx="8856984" cy="1945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7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341883"/>
            <a:ext cx="8363272" cy="49575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Описание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методов и алгоритмов расчетов воздействия на радиоэлектронную аппаратуру электромагнитных полей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2778" y="4803665"/>
            <a:ext cx="370384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6</a:t>
            </a:fld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803651"/>
            <a:ext cx="8748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Введем полные токи и заряды на площадках </a:t>
            </a:r>
            <a:r>
              <a:rPr lang="ru-RU" sz="16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66381"/>
              </p:ext>
            </p:extLst>
          </p:nvPr>
        </p:nvGraphicFramePr>
        <p:xfrm>
          <a:off x="4996723" y="882776"/>
          <a:ext cx="765928" cy="76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" name="Equation" r:id="rId3" imgW="711000" imgH="711000" progId="Equation.DSMT4">
                  <p:embed/>
                </p:oleObj>
              </mc:Choice>
              <mc:Fallback>
                <p:oleObj name="Equation" r:id="rId3" imgW="711000" imgH="71100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723" y="882776"/>
                        <a:ext cx="765928" cy="765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40773"/>
              </p:ext>
            </p:extLst>
          </p:nvPr>
        </p:nvGraphicFramePr>
        <p:xfrm>
          <a:off x="6986106" y="871158"/>
          <a:ext cx="844013" cy="7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9" name="Equation" r:id="rId5" imgW="774364" imgH="710891" progId="Equation.DSMT4">
                  <p:embed/>
                </p:oleObj>
              </mc:Choice>
              <mc:Fallback>
                <p:oleObj name="Equation" r:id="rId5" imgW="774364" imgH="710891" progId="Equation.DSMT4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106" y="871158"/>
                        <a:ext cx="844013" cy="771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60687" y="1056900"/>
            <a:ext cx="1288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аналогично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577291"/>
            <a:ext cx="901874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Индексы </a:t>
            </a:r>
            <a:r>
              <a:rPr lang="en-US" sz="16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6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6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1600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обозначают соответствующие направления в декартовой системе координат</a:t>
            </a:r>
            <a:r>
              <a:rPr lang="ru-RU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76213" algn="just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Систему уравнений (3)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 интерпретировать как описание эквивалентной электрической схемы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ячейкой типа (для элемента разбиения – </a:t>
            </a:r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</a:p>
          <a:p>
            <a:pPr indent="176213" algn="just">
              <a:spcBef>
                <a:spcPts val="600"/>
              </a:spcBef>
              <a:spcAft>
                <a:spcPts val="0"/>
              </a:spcAft>
            </a:pPr>
            <a:endParaRPr lang="ru-RU" sz="16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038583"/>
              </p:ext>
            </p:extLst>
          </p:nvPr>
        </p:nvGraphicFramePr>
        <p:xfrm>
          <a:off x="6392792" y="2977674"/>
          <a:ext cx="2646836" cy="165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" name="Visio" r:id="rId7" imgW="6391304" imgH="3990703" progId="Visio.Drawing.11">
                  <p:embed/>
                </p:oleObj>
              </mc:Choice>
              <mc:Fallback>
                <p:oleObj name="Visio" r:id="rId7" imgW="6391304" imgH="3990703" progId="Visio.Drawing.11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792" y="2977674"/>
                        <a:ext cx="2646836" cy="165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050630" y="4606650"/>
            <a:ext cx="3089435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2 – Эквивалентная схема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8295" y="27007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– индуктивность элемента разбиения </a:t>
            </a:r>
            <a:r>
              <a:rPr lang="ru-RU" sz="1200" i="1" dirty="0"/>
              <a:t>n</a:t>
            </a:r>
            <a:r>
              <a:rPr lang="ru-RU" sz="1200" dirty="0"/>
              <a:t> (в направлении </a:t>
            </a:r>
            <a:r>
              <a:rPr lang="ru-RU" sz="1200" i="1" dirty="0"/>
              <a:t>x)</a:t>
            </a:r>
            <a:r>
              <a:rPr lang="ru-RU" sz="1200" dirty="0"/>
              <a:t>;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010568"/>
              </p:ext>
            </p:extLst>
          </p:nvPr>
        </p:nvGraphicFramePr>
        <p:xfrm>
          <a:off x="41736" y="2650227"/>
          <a:ext cx="1047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" name="Equation" r:id="rId9" imgW="1054100" imgH="457200" progId="Equation.DSMT4">
                  <p:embed/>
                </p:oleObj>
              </mc:Choice>
              <mc:Fallback>
                <p:oleObj name="Equation" r:id="rId9" imgW="10541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6" y="2650227"/>
                        <a:ext cx="10477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20966" y="2689899"/>
            <a:ext cx="2574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– емкость элемента разбиения </a:t>
            </a:r>
            <a:r>
              <a:rPr lang="en-US" sz="1200" i="1" dirty="0"/>
              <a:t>n</a:t>
            </a:r>
            <a:r>
              <a:rPr lang="en-US" sz="1200" dirty="0"/>
              <a:t>;</a:t>
            </a:r>
            <a:endParaRPr lang="ru-RU" sz="1200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72870"/>
              </p:ext>
            </p:extLst>
          </p:nvPr>
        </p:nvGraphicFramePr>
        <p:xfrm>
          <a:off x="5379687" y="2647811"/>
          <a:ext cx="7620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Equation" r:id="rId11" imgW="762000" imgH="647700" progId="Equation.DSMT4">
                  <p:embed/>
                </p:oleObj>
              </mc:Choice>
              <mc:Fallback>
                <p:oleObj name="Equation" r:id="rId11" imgW="762000" imgH="647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9687" y="2647811"/>
                        <a:ext cx="7620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54492" y="3026300"/>
            <a:ext cx="5569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– </a:t>
            </a:r>
            <a:r>
              <a:rPr lang="ru-RU" sz="1200" dirty="0" smtClean="0"/>
              <a:t>ЭДС </a:t>
            </a:r>
            <a:r>
              <a:rPr lang="ru-RU" sz="1200" dirty="0"/>
              <a:t>взаимоиндукции, наводимая на элементе </a:t>
            </a:r>
            <a:r>
              <a:rPr lang="ru-RU" sz="1200" i="1" dirty="0"/>
              <a:t>n</a:t>
            </a:r>
            <a:r>
              <a:rPr lang="ru-RU" sz="1200" dirty="0"/>
              <a:t>, токами по всем остальным элементам разбиения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57508"/>
              </p:ext>
            </p:extLst>
          </p:nvPr>
        </p:nvGraphicFramePr>
        <p:xfrm>
          <a:off x="34564" y="3062275"/>
          <a:ext cx="2000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Equation" r:id="rId13" imgW="190417" imgH="241195" progId="Equation.DSMT4">
                  <p:embed/>
                </p:oleObj>
              </mc:Choice>
              <mc:Fallback>
                <p:oleObj name="Equation" r:id="rId13" imgW="190417" imgH="24119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4" y="3062275"/>
                        <a:ext cx="2000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54490" y="4096620"/>
            <a:ext cx="64337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– ЭДС (потенциал), наводимая на элементе </a:t>
            </a:r>
            <a:r>
              <a:rPr lang="ru-RU" sz="1200" i="1" dirty="0"/>
              <a:t>n</a:t>
            </a:r>
            <a:r>
              <a:rPr lang="ru-RU" sz="1200" dirty="0"/>
              <a:t> зарядами на всех остальных элементах;</a:t>
            </a: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04913"/>
              </p:ext>
            </p:extLst>
          </p:nvPr>
        </p:nvGraphicFramePr>
        <p:xfrm>
          <a:off x="54479" y="4124811"/>
          <a:ext cx="2000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Equation" r:id="rId15" imgW="203112" imgH="241195" progId="Equation.DSMT4">
                  <p:embed/>
                </p:oleObj>
              </mc:Choice>
              <mc:Fallback>
                <p:oleObj name="Equation" r:id="rId15" imgW="203112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9" y="4124811"/>
                        <a:ext cx="2000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54489" y="48547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– ЭДС на элементе </a:t>
            </a:r>
            <a:r>
              <a:rPr lang="ru-RU" sz="1200" i="1" dirty="0"/>
              <a:t>n</a:t>
            </a:r>
            <a:r>
              <a:rPr lang="ru-RU" sz="1200" dirty="0"/>
              <a:t>, наведенная внешним </a:t>
            </a:r>
            <a:r>
              <a:rPr lang="ru-RU" sz="1200" dirty="0" smtClean="0"/>
              <a:t>полем</a:t>
            </a:r>
            <a:endParaRPr lang="ru-RU" sz="1200" dirty="0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335923"/>
              </p:ext>
            </p:extLst>
          </p:nvPr>
        </p:nvGraphicFramePr>
        <p:xfrm>
          <a:off x="64002" y="4896753"/>
          <a:ext cx="1809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Equation" r:id="rId17" imgW="177646" imgH="241091" progId="Equation.DSMT4">
                  <p:embed/>
                </p:oleObj>
              </mc:Choice>
              <mc:Fallback>
                <p:oleObj name="Equation" r:id="rId17" imgW="177646" imgH="241091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2" y="4896753"/>
                        <a:ext cx="1809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flipV="1">
            <a:off x="107504" y="2646139"/>
            <a:ext cx="8856984" cy="1945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131900"/>
              </p:ext>
            </p:extLst>
          </p:nvPr>
        </p:nvGraphicFramePr>
        <p:xfrm>
          <a:off x="54692" y="3386986"/>
          <a:ext cx="21812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" name="Equation" r:id="rId19" imgW="2171700" imgH="800100" progId="Equation.DSMT4">
                  <p:embed/>
                </p:oleObj>
              </mc:Choice>
              <mc:Fallback>
                <p:oleObj name="Equation" r:id="rId19" imgW="2171700" imgH="80010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2" y="3386986"/>
                        <a:ext cx="21812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311474" y="3801670"/>
            <a:ext cx="1455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(в направлении </a:t>
            </a:r>
            <a:r>
              <a:rPr lang="en-US" sz="1200" i="1" dirty="0"/>
              <a:t>x</a:t>
            </a:r>
            <a:r>
              <a:rPr lang="ru-RU" sz="1200" dirty="0"/>
              <a:t>)</a:t>
            </a: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973699"/>
              </p:ext>
            </p:extLst>
          </p:nvPr>
        </p:nvGraphicFramePr>
        <p:xfrm>
          <a:off x="72669" y="4256878"/>
          <a:ext cx="18859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7" name="Equation" r:id="rId21" imgW="1892300" imgH="711200" progId="Equation.DSMT4">
                  <p:embed/>
                </p:oleObj>
              </mc:Choice>
              <mc:Fallback>
                <p:oleObj name="Equation" r:id="rId21" imgW="1892300" imgH="71120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9" y="4256878"/>
                        <a:ext cx="18859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40703"/>
              </p:ext>
            </p:extLst>
          </p:nvPr>
        </p:nvGraphicFramePr>
        <p:xfrm>
          <a:off x="2218726" y="4513356"/>
          <a:ext cx="7715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Equation" r:id="rId23" imgW="787058" imgH="253890" progId="Equation.DSMT4">
                  <p:embed/>
                </p:oleObj>
              </mc:Choice>
              <mc:Fallback>
                <p:oleObj name="Equation" r:id="rId23" imgW="787058" imgH="25389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726" y="4513356"/>
                        <a:ext cx="7715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64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773931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случая идеально-проводящих объектов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(интеграл по объему трансформируется в интеграл по поверхности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разбивая поверхность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элементарные прямоугольники и взяв интеграл по контуру элемента поверхности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получим: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106192"/>
              </p:ext>
            </p:extLst>
          </p:nvPr>
        </p:nvGraphicFramePr>
        <p:xfrm>
          <a:off x="3356075" y="1657283"/>
          <a:ext cx="243184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3" imgW="1675673" imgH="545863" progId="Equation.DSMT4">
                  <p:embed/>
                </p:oleObj>
              </mc:Choice>
              <mc:Fallback>
                <p:oleObj name="Equation" r:id="rId3" imgW="1675673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075" y="1657283"/>
                        <a:ext cx="243184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20000" y="186866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4</a:t>
            </a:r>
            <a:r>
              <a:rPr lang="ru-RU" b="1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04854"/>
              </p:ext>
            </p:extLst>
          </p:nvPr>
        </p:nvGraphicFramePr>
        <p:xfrm>
          <a:off x="323527" y="2542677"/>
          <a:ext cx="3489509" cy="147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Visio" r:id="rId5" imgW="3914510" imgH="1657350" progId="Visio.Drawing.15">
                  <p:embed/>
                </p:oleObj>
              </mc:Choice>
              <mc:Fallback>
                <p:oleObj name="Visio" r:id="rId5" imgW="3914510" imgH="165735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2542677"/>
                        <a:ext cx="3489509" cy="147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10478"/>
              </p:ext>
            </p:extLst>
          </p:nvPr>
        </p:nvGraphicFramePr>
        <p:xfrm>
          <a:off x="5436096" y="2470669"/>
          <a:ext cx="2430384" cy="154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Visio" r:id="rId7" imgW="2771689" imgH="1752464" progId="Visio.Drawing.15">
                  <p:embed/>
                </p:oleObj>
              </mc:Choice>
              <mc:Fallback>
                <p:oleObj name="Visio" r:id="rId7" imgW="2771689" imgH="1752464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470669"/>
                        <a:ext cx="2430384" cy="1543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43608" y="4107597"/>
            <a:ext cx="3118738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– элемент модели поверхности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40594" y="4086875"/>
            <a:ext cx="3221716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элемент </a:t>
            </a:r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эквивалентной схемы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8483" y="4503026"/>
            <a:ext cx="2529475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3 – к уравнению (4)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2373" y="117629"/>
            <a:ext cx="8579296" cy="49575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Моделирование ЭМС. Эквивалентные электрические схемы. Квазистационарные процессы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8722778" y="4803665"/>
            <a:ext cx="370384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chemeClr val="tx2"/>
                </a:solidFill>
              </a:rPr>
              <a:pPr/>
              <a:t>7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1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798635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всех соседних элементах поверхности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наводят на элементе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ЭДС взаимоиндукции: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069893"/>
              </p:ext>
            </p:extLst>
          </p:nvPr>
        </p:nvGraphicFramePr>
        <p:xfrm>
          <a:off x="539552" y="1373950"/>
          <a:ext cx="198847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3" imgW="1638300" imgH="2082800" progId="Equation.DSMT4">
                  <p:embed/>
                </p:oleObj>
              </mc:Choice>
              <mc:Fallback>
                <p:oleObj name="Equation" r:id="rId3" imgW="1638300" imgH="208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73950"/>
                        <a:ext cx="1988478" cy="2520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45828" y="1854051"/>
            <a:ext cx="1665905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направлении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5827" y="2944539"/>
            <a:ext cx="166590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направлении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30" y="3919926"/>
            <a:ext cx="8722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Наведенная внешним вихревым полем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электродвижущая сила (ЭДС):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126036"/>
              </p:ext>
            </p:extLst>
          </p:nvPr>
        </p:nvGraphicFramePr>
        <p:xfrm>
          <a:off x="4139952" y="4350894"/>
          <a:ext cx="1064778" cy="42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5" imgW="698500" imgH="279400" progId="Equation.DSMT4">
                  <p:embed/>
                </p:oleObj>
              </mc:Choice>
              <mc:Fallback>
                <p:oleObj name="Equation" r:id="rId5" imgW="6985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350894"/>
                        <a:ext cx="1064778" cy="425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2373" y="117629"/>
            <a:ext cx="8579296" cy="49575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Моделирование ЭМС. Эквивалентные электрические схемы. Квазистационарные процессы.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LC -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параметры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2778" y="4803665"/>
            <a:ext cx="370384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8</a:t>
            </a:fld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9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3" y="773931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Bef>
                <a:spcPts val="60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целом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фрагмент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эквивалентной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квазистационарном приближении уравнению (4)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схемы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расчета наведенных на поверхности </a:t>
            </a:r>
            <a:r>
              <a:rPr lang="en-US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идеально-проводящего тела вихревой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компонентой напряженности электрического поля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выглядит согласно рисунку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661582"/>
              </p:ext>
            </p:extLst>
          </p:nvPr>
        </p:nvGraphicFramePr>
        <p:xfrm>
          <a:off x="1403648" y="1782043"/>
          <a:ext cx="6158666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Visio" r:id="rId3" imgW="4505118" imgH="1752464" progId="Visio.Drawing.15">
                  <p:embed/>
                </p:oleObj>
              </mc:Choice>
              <mc:Fallback>
                <p:oleObj name="Visio" r:id="rId3" imgW="4505118" imgH="175246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82043"/>
                        <a:ext cx="6158666" cy="237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433" y="4086299"/>
            <a:ext cx="90041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4 – эквивалентная схема для расчета наведенных на поверхности 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идеально-проводящего тела вихревой компонентой напряженности электрического поля </a:t>
            </a:r>
            <a:r>
              <a:rPr lang="ru-RU" sz="1400" i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Eв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66196"/>
            <a:ext cx="39604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ЭДС, наведенное на элементе внешним полем;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1563"/>
              </p:ext>
            </p:extLst>
          </p:nvPr>
        </p:nvGraphicFramePr>
        <p:xfrm>
          <a:off x="195322" y="4617965"/>
          <a:ext cx="256412" cy="341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22" y="4617965"/>
                        <a:ext cx="256412" cy="341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63214"/>
              </p:ext>
            </p:extLst>
          </p:nvPr>
        </p:nvGraphicFramePr>
        <p:xfrm>
          <a:off x="3956577" y="4623955"/>
          <a:ext cx="228046" cy="31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7" imgW="177646" imgH="241091" progId="Equation.DSMT4">
                  <p:embed/>
                </p:oleObj>
              </mc:Choice>
              <mc:Fallback>
                <p:oleObj name="Equation" r:id="rId7" imgW="177646" imgH="2410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577" y="4623955"/>
                        <a:ext cx="228046" cy="316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09196" y="4636587"/>
            <a:ext cx="2052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ЭДС взаимоиндукции.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2373" y="117629"/>
            <a:ext cx="8579296" cy="49575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Моделирование ЭМС. Эквивалентные электрические схемы. Квазистационарные процессы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2778" y="4803665"/>
            <a:ext cx="370384" cy="274097"/>
          </a:xfrm>
        </p:spPr>
        <p:txBody>
          <a:bodyPr/>
          <a:lstStyle/>
          <a:p>
            <a:fld id="{B19B0651-EE4F-4900-A07F-96A6BFA9D0F0}" type="slidenum">
              <a:rPr lang="ru-RU" sz="1800">
                <a:solidFill>
                  <a:schemeClr val="tx2"/>
                </a:solidFill>
              </a:rPr>
              <a:pPr/>
              <a:t>9</a:t>
            </a:fld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0630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АЭ_ШФ">
  <a:themeElements>
    <a:clrScheme name="АЭ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003874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874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 АЭ_ШФ" id="{FA5DE61F-29A9-4A7F-ABB1-9DCB9F0E22E3}" vid="{938F903F-0591-450C-9C71-AAFC8E47359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2413презентация_светлая</Template>
  <TotalTime>14756</TotalTime>
  <Words>1333</Words>
  <Application>Microsoft Office PowerPoint</Application>
  <PresentationFormat>Произвольный</PresentationFormat>
  <Paragraphs>117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Rosatom Light</vt:lpstr>
      <vt:lpstr>Times New Roman</vt:lpstr>
      <vt:lpstr>Wingdings</vt:lpstr>
      <vt:lpstr>презентация_светлая</vt:lpstr>
      <vt:lpstr>Тема АЭ_ШФ</vt:lpstr>
      <vt:lpstr>Equation</vt:lpstr>
      <vt:lpstr>Visio</vt:lpstr>
      <vt:lpstr>MathType 6.0 Equation</vt:lpstr>
      <vt:lpstr>Презентация PowerPoint</vt:lpstr>
      <vt:lpstr>Описание методов и алгоритмов расчетов воздействия на радиоэлектронную аппаратуру электромагнитных полей</vt:lpstr>
      <vt:lpstr>Описание методов и алгоритмов расчетов воздействия на радиоэлектронную аппаратуру электромагнитных полей</vt:lpstr>
      <vt:lpstr>Описание методов и алгоритмов расчетов воздействия на радиоэлектронную аппаратуру электромагнитных полей</vt:lpstr>
      <vt:lpstr>Описание методов и алгоритмов расчетов воздействия на радиоэлектронную аппаратуру электромагнитных полей</vt:lpstr>
      <vt:lpstr>Описание методов и алгоритмов расчетов воздействия на радиоэлектронную аппаратуру электромагнитных полей</vt:lpstr>
      <vt:lpstr>Моделирование ЭМС. Эквивалентные электрические схемы. Квазистационарные процессы</vt:lpstr>
      <vt:lpstr>Моделирование ЭМС. Эквивалентные электрические схемы. Квазистационарные процессы. LC - параметры</vt:lpstr>
      <vt:lpstr>Моделирование ЭМС. Эквивалентные электрические схемы. Квазистационарные процессы</vt:lpstr>
      <vt:lpstr>Моделирование ЭМС. Эквивалентные электрические схемы. Квазистационарные процессы</vt:lpstr>
      <vt:lpstr>Моделирование ЭМС. Эквивалентные электрические схемы. Квазистационарные процессы </vt:lpstr>
      <vt:lpstr>Телеграфные уравнения</vt:lpstr>
      <vt:lpstr>Презентация PowerPoint</vt:lpstr>
      <vt:lpstr>Заключение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Лебединская Анастасия Владимировна</cp:lastModifiedBy>
  <cp:revision>734</cp:revision>
  <cp:lastPrinted>2020-05-12T10:16:55Z</cp:lastPrinted>
  <dcterms:created xsi:type="dcterms:W3CDTF">2019-09-24T12:37:05Z</dcterms:created>
  <dcterms:modified xsi:type="dcterms:W3CDTF">2024-03-19T10:49:12Z</dcterms:modified>
</cp:coreProperties>
</file>